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3245" r:id="rId4"/>
    <p:sldId id="3251" r:id="rId5"/>
    <p:sldId id="3252" r:id="rId6"/>
    <p:sldId id="3253" r:id="rId7"/>
    <p:sldId id="3246" r:id="rId8"/>
    <p:sldId id="3247" r:id="rId9"/>
    <p:sldId id="3248" r:id="rId10"/>
    <p:sldId id="3250" r:id="rId11"/>
    <p:sldId id="3254" r:id="rId12"/>
    <p:sldId id="3258" r:id="rId13"/>
    <p:sldId id="3259" r:id="rId14"/>
    <p:sldId id="3260" r:id="rId15"/>
    <p:sldId id="3249" r:id="rId16"/>
    <p:sldId id="3261" r:id="rId1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36EB"/>
    <a:srgbClr val="FFC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317A06-ED86-482E-B537-FAA16A08EEDA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7481CDD-9F97-48BD-BEF9-80E40F592FB3}">
      <dgm:prSet phldrT="[文本]" custT="1"/>
      <dgm:spPr/>
      <dgm:t>
        <a:bodyPr/>
        <a:lstStyle/>
        <a:p>
          <a:r>
            <a:rPr lang="zh-CN" altLang="en-US" sz="1300" dirty="0"/>
            <a:t>软件著作权</a:t>
          </a:r>
        </a:p>
      </dgm:t>
    </dgm:pt>
    <dgm:pt modelId="{A4AF245E-F33A-4D3F-9728-81AC70E27281}" type="parTrans" cxnId="{4F1C3806-68B7-47AE-BBC2-FEA1CAA1D6F0}">
      <dgm:prSet/>
      <dgm:spPr/>
      <dgm:t>
        <a:bodyPr/>
        <a:lstStyle/>
        <a:p>
          <a:endParaRPr lang="zh-CN" altLang="en-US"/>
        </a:p>
      </dgm:t>
    </dgm:pt>
    <dgm:pt modelId="{26F5E035-929F-417B-B018-235DB1367F69}" type="sibTrans" cxnId="{4F1C3806-68B7-47AE-BBC2-FEA1CAA1D6F0}">
      <dgm:prSet/>
      <dgm:spPr/>
      <dgm:t>
        <a:bodyPr/>
        <a:lstStyle/>
        <a:p>
          <a:endParaRPr lang="zh-CN" altLang="en-US"/>
        </a:p>
      </dgm:t>
    </dgm:pt>
    <dgm:pt modelId="{10A792E1-7301-4DF3-9C76-3B870B07117B}">
      <dgm:prSet phldrT="[文本]"/>
      <dgm:spPr/>
      <dgm:t>
        <a:bodyPr/>
        <a:lstStyle/>
        <a:p>
          <a:r>
            <a:rPr lang="en-US" altLang="zh-CN" dirty="0"/>
            <a:t>28</a:t>
          </a:r>
          <a:r>
            <a:rPr lang="zh-CN" altLang="en-US" dirty="0"/>
            <a:t>件</a:t>
          </a:r>
        </a:p>
      </dgm:t>
    </dgm:pt>
    <dgm:pt modelId="{DEE400E1-F5DC-4575-BA76-CA8944DD995A}" type="parTrans" cxnId="{4E9B6763-891D-472A-9B39-055CBBDC9064}">
      <dgm:prSet/>
      <dgm:spPr/>
      <dgm:t>
        <a:bodyPr/>
        <a:lstStyle/>
        <a:p>
          <a:endParaRPr lang="zh-CN" altLang="en-US"/>
        </a:p>
      </dgm:t>
    </dgm:pt>
    <dgm:pt modelId="{809E3140-FB79-4E66-80F9-E9F5B8A1AD3C}" type="sibTrans" cxnId="{4E9B6763-891D-472A-9B39-055CBBDC9064}">
      <dgm:prSet/>
      <dgm:spPr/>
      <dgm:t>
        <a:bodyPr/>
        <a:lstStyle/>
        <a:p>
          <a:endParaRPr lang="zh-CN" altLang="en-US"/>
        </a:p>
      </dgm:t>
    </dgm:pt>
    <dgm:pt modelId="{E16F653D-2203-4AC6-ABC1-6429920B0E4A}" type="pres">
      <dgm:prSet presAssocID="{BE317A06-ED86-482E-B537-FAA16A08EEDA}" presName="Name0" presStyleCnt="0">
        <dgm:presLayoutVars>
          <dgm:dir/>
        </dgm:presLayoutVars>
      </dgm:prSet>
      <dgm:spPr/>
    </dgm:pt>
    <dgm:pt modelId="{DE035E4E-F5A1-450D-9264-814DD50B64C3}" type="pres">
      <dgm:prSet presAssocID="{D7481CDD-9F97-48BD-BEF9-80E40F592FB3}" presName="withChildren" presStyleCnt="0"/>
      <dgm:spPr/>
    </dgm:pt>
    <dgm:pt modelId="{1E2A99BD-FA55-4E9F-A589-94E3BC76EBBC}" type="pres">
      <dgm:prSet presAssocID="{D7481CDD-9F97-48BD-BEF9-80E40F592FB3}" presName="bigCircle" presStyleLbl="vennNode1" presStyleIdx="0" presStyleCnt="2"/>
      <dgm:spPr/>
    </dgm:pt>
    <dgm:pt modelId="{71A93BE9-AAE5-43EC-9E75-C354CC60FA37}" type="pres">
      <dgm:prSet presAssocID="{D7481CDD-9F97-48BD-BEF9-80E40F592FB3}" presName="medCircle" presStyleLbl="vennNode1" presStyleIdx="1" presStyleCnt="2"/>
      <dgm:spPr/>
    </dgm:pt>
    <dgm:pt modelId="{8C13BAAD-90A5-47B6-8FD7-D282FE837EF6}" type="pres">
      <dgm:prSet presAssocID="{D7481CDD-9F97-48BD-BEF9-80E40F592FB3}" presName="txLvl1" presStyleLbl="revTx" presStyleIdx="0" presStyleCnt="2"/>
      <dgm:spPr/>
    </dgm:pt>
    <dgm:pt modelId="{60B956A1-96FD-4D10-A2D5-2F4C6E6894A9}" type="pres">
      <dgm:prSet presAssocID="{D7481CDD-9F97-48BD-BEF9-80E40F592FB3}" presName="lin" presStyleCnt="0"/>
      <dgm:spPr/>
    </dgm:pt>
    <dgm:pt modelId="{AE6254A2-F922-4EA7-8558-0883D2AD19EA}" type="pres">
      <dgm:prSet presAssocID="{10A792E1-7301-4DF3-9C76-3B870B07117B}" presName="txLvl2" presStyleLbl="revTx" presStyleIdx="1" presStyleCnt="2"/>
      <dgm:spPr/>
    </dgm:pt>
  </dgm:ptLst>
  <dgm:cxnLst>
    <dgm:cxn modelId="{4F1C3806-68B7-47AE-BBC2-FEA1CAA1D6F0}" srcId="{BE317A06-ED86-482E-B537-FAA16A08EEDA}" destId="{D7481CDD-9F97-48BD-BEF9-80E40F592FB3}" srcOrd="0" destOrd="0" parTransId="{A4AF245E-F33A-4D3F-9728-81AC70E27281}" sibTransId="{26F5E035-929F-417B-B018-235DB1367F69}"/>
    <dgm:cxn modelId="{4E9B6763-891D-472A-9B39-055CBBDC9064}" srcId="{D7481CDD-9F97-48BD-BEF9-80E40F592FB3}" destId="{10A792E1-7301-4DF3-9C76-3B870B07117B}" srcOrd="0" destOrd="0" parTransId="{DEE400E1-F5DC-4575-BA76-CA8944DD995A}" sibTransId="{809E3140-FB79-4E66-80F9-E9F5B8A1AD3C}"/>
    <dgm:cxn modelId="{5F2D1077-953F-40E9-B1F3-6B2EBD5BD3DF}" type="presOf" srcId="{D7481CDD-9F97-48BD-BEF9-80E40F592FB3}" destId="{8C13BAAD-90A5-47B6-8FD7-D282FE837EF6}" srcOrd="0" destOrd="0" presId="urn:microsoft.com/office/officeart/2008/layout/VerticalCircleList"/>
    <dgm:cxn modelId="{D085CB89-7366-4053-8B91-D0F88C0A91E2}" type="presOf" srcId="{10A792E1-7301-4DF3-9C76-3B870B07117B}" destId="{AE6254A2-F922-4EA7-8558-0883D2AD19EA}" srcOrd="0" destOrd="0" presId="urn:microsoft.com/office/officeart/2008/layout/VerticalCircleList"/>
    <dgm:cxn modelId="{E5C5E4D9-6EA1-4D3F-8A85-10493D95A600}" type="presOf" srcId="{BE317A06-ED86-482E-B537-FAA16A08EEDA}" destId="{E16F653D-2203-4AC6-ABC1-6429920B0E4A}" srcOrd="0" destOrd="0" presId="urn:microsoft.com/office/officeart/2008/layout/VerticalCircleList"/>
    <dgm:cxn modelId="{DDAFDF86-740B-425D-AA2A-A73DA8B36098}" type="presParOf" srcId="{E16F653D-2203-4AC6-ABC1-6429920B0E4A}" destId="{DE035E4E-F5A1-450D-9264-814DD50B64C3}" srcOrd="0" destOrd="0" presId="urn:microsoft.com/office/officeart/2008/layout/VerticalCircleList"/>
    <dgm:cxn modelId="{DF741C12-AC3C-4587-BBCF-96BBEDD49806}" type="presParOf" srcId="{DE035E4E-F5A1-450D-9264-814DD50B64C3}" destId="{1E2A99BD-FA55-4E9F-A589-94E3BC76EBBC}" srcOrd="0" destOrd="0" presId="urn:microsoft.com/office/officeart/2008/layout/VerticalCircleList"/>
    <dgm:cxn modelId="{BF6A03BA-95AD-4B83-98BD-FEB0BAA7EE3D}" type="presParOf" srcId="{DE035E4E-F5A1-450D-9264-814DD50B64C3}" destId="{71A93BE9-AAE5-43EC-9E75-C354CC60FA37}" srcOrd="1" destOrd="0" presId="urn:microsoft.com/office/officeart/2008/layout/VerticalCircleList"/>
    <dgm:cxn modelId="{F62564FD-E755-4CF9-81D4-6CE1A5BA73FA}" type="presParOf" srcId="{DE035E4E-F5A1-450D-9264-814DD50B64C3}" destId="{8C13BAAD-90A5-47B6-8FD7-D282FE837EF6}" srcOrd="2" destOrd="0" presId="urn:microsoft.com/office/officeart/2008/layout/VerticalCircleList"/>
    <dgm:cxn modelId="{99C4FDCE-178E-4640-A523-441C9C67FCB0}" type="presParOf" srcId="{DE035E4E-F5A1-450D-9264-814DD50B64C3}" destId="{60B956A1-96FD-4D10-A2D5-2F4C6E6894A9}" srcOrd="3" destOrd="0" presId="urn:microsoft.com/office/officeart/2008/layout/VerticalCircleList"/>
    <dgm:cxn modelId="{2FD9C6A9-1CC5-4B02-8795-C8E294C1A19B}" type="presParOf" srcId="{60B956A1-96FD-4D10-A2D5-2F4C6E6894A9}" destId="{AE6254A2-F922-4EA7-8558-0883D2AD19EA}" srcOrd="0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2A99BD-FA55-4E9F-A589-94E3BC76EBBC}">
      <dsp:nvSpPr>
        <dsp:cNvPr id="0" name=""/>
        <dsp:cNvSpPr/>
      </dsp:nvSpPr>
      <dsp:spPr>
        <a:xfrm>
          <a:off x="0" y="619828"/>
          <a:ext cx="2057215" cy="205721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1A93BE9-AAE5-43EC-9E75-C354CC60FA37}">
      <dsp:nvSpPr>
        <dsp:cNvPr id="0" name=""/>
        <dsp:cNvSpPr/>
      </dsp:nvSpPr>
      <dsp:spPr>
        <a:xfrm>
          <a:off x="97316" y="706231"/>
          <a:ext cx="370298" cy="37029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C13BAAD-90A5-47B6-8FD7-D282FE837EF6}">
      <dsp:nvSpPr>
        <dsp:cNvPr id="0" name=""/>
        <dsp:cNvSpPr/>
      </dsp:nvSpPr>
      <dsp:spPr>
        <a:xfrm>
          <a:off x="282465" y="706231"/>
          <a:ext cx="1980697" cy="370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软件著作权</a:t>
          </a:r>
        </a:p>
      </dsp:txBody>
      <dsp:txXfrm>
        <a:off x="282465" y="706231"/>
        <a:ext cx="1980697" cy="370298"/>
      </dsp:txXfrm>
    </dsp:sp>
    <dsp:sp modelId="{AE6254A2-F922-4EA7-8558-0883D2AD19EA}">
      <dsp:nvSpPr>
        <dsp:cNvPr id="0" name=""/>
        <dsp:cNvSpPr/>
      </dsp:nvSpPr>
      <dsp:spPr>
        <a:xfrm>
          <a:off x="282465" y="1076530"/>
          <a:ext cx="1980697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770" rIns="0" bIns="6477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28</a:t>
          </a:r>
          <a:r>
            <a:rPr lang="zh-CN" altLang="en-US" sz="5100" kern="1200" dirty="0"/>
            <a:t>件</a:t>
          </a:r>
        </a:p>
      </dsp:txBody>
      <dsp:txXfrm>
        <a:off x="282465" y="1076530"/>
        <a:ext cx="1980697" cy="895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282" y="1279287"/>
            <a:ext cx="6141182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785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2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681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511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574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30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05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459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048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696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725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57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27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150" y="1122415"/>
            <a:ext cx="9144900" cy="238771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150" y="3602205"/>
            <a:ext cx="9144900" cy="165583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83" y="365142"/>
            <a:ext cx="10516635" cy="581210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 flipV="1">
            <a:off x="903707" y="620183"/>
            <a:ext cx="10713325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 userDrawn="1"/>
        </p:nvGrpSpPr>
        <p:grpSpPr>
          <a:xfrm>
            <a:off x="375064" y="235575"/>
            <a:ext cx="375467" cy="375487"/>
            <a:chOff x="406574" y="236732"/>
            <a:chExt cx="612048" cy="593261"/>
          </a:xfrm>
        </p:grpSpPr>
        <p:sp>
          <p:nvSpPr>
            <p:cNvPr id="4" name="矩形 3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pic>
        <p:nvPicPr>
          <p:cNvPr id="9" name="图片 8" descr="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1439" y="38896"/>
            <a:ext cx="573655" cy="545833"/>
          </a:xfrm>
          <a:prstGeom prst="rect">
            <a:avLst/>
          </a:prstGeom>
        </p:spPr>
      </p:pic>
      <p:pic>
        <p:nvPicPr>
          <p:cNvPr id="10" name="图片 9" descr="hbsb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6541" y="-34944"/>
            <a:ext cx="1758336" cy="6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9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933" y="1709818"/>
            <a:ext cx="10516635" cy="285286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933" y="4589676"/>
            <a:ext cx="10516635" cy="150025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83" y="1825710"/>
            <a:ext cx="5182110" cy="43515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809" y="1825710"/>
            <a:ext cx="5182110" cy="43515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365142"/>
            <a:ext cx="10516635" cy="132562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890" y="1778521"/>
            <a:ext cx="4874053" cy="823950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890" y="2665503"/>
            <a:ext cx="4874053" cy="352444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7555" y="1778521"/>
            <a:ext cx="4898059" cy="823950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7555" y="2665503"/>
            <a:ext cx="4898059" cy="352444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457221"/>
            <a:ext cx="4165759" cy="16002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698" y="457222"/>
            <a:ext cx="6172809" cy="5404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1" y="2057495"/>
            <a:ext cx="4165759" cy="3811765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5759" y="365142"/>
            <a:ext cx="2629158" cy="581210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83" y="365142"/>
            <a:ext cx="7735062" cy="581210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20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83" y="365142"/>
            <a:ext cx="10516635" cy="1325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83" y="1825710"/>
            <a:ext cx="10516635" cy="4351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83" y="6356645"/>
            <a:ext cx="2743470" cy="365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999" y="6356645"/>
            <a:ext cx="4115205" cy="365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449" y="6356645"/>
            <a:ext cx="2743470" cy="365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70" r:id="rId11"/>
  </p:sldLayoutIdLst>
  <p:transition advClick="0" advTm="2000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733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file:///C:\Users\Administrator\Desktop\4.Caribbean%20Blue(officedoyen.com).mp3" TargetMode="External"/><Relationship Id="rId1" Type="http://schemas.microsoft.com/office/2007/relationships/media" Target="file:///C:\Users\Administrator\Desktop\4.Caribbean%20Blue(officedoyen.com).mp3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6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8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02-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640" y="0"/>
            <a:ext cx="9865360" cy="2946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67707" y="1411605"/>
            <a:ext cx="9634377" cy="1307465"/>
          </a:xfrm>
        </p:spPr>
        <p:txBody>
          <a:bodyPr>
            <a:noAutofit/>
          </a:bodyPr>
          <a:lstStyle/>
          <a:p>
            <a:r>
              <a:rPr lang="zh-CN" altLang="en-US" sz="45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长治市互邦软件工程有限公司</a:t>
            </a:r>
            <a:endParaRPr lang="en-US" altLang="zh-CN" sz="4500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4592089" y="3093081"/>
            <a:ext cx="6298565" cy="995680"/>
          </a:xfrm>
          <a:prstGeom prst="rect">
            <a:avLst/>
          </a:prstGeom>
        </p:spPr>
        <p:txBody>
          <a:bodyPr vert="horz" lIns="28930" tIns="14465" rIns="28930" bIns="14465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500" dirty="0"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企业资质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589915" y="730885"/>
            <a:ext cx="1677035" cy="1353185"/>
            <a:chOff x="-226" y="650"/>
            <a:chExt cx="5839" cy="4013"/>
          </a:xfrm>
        </p:grpSpPr>
        <p:pic>
          <p:nvPicPr>
            <p:cNvPr id="10" name="图片 9" descr="logo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9" y="650"/>
              <a:ext cx="4182" cy="3533"/>
            </a:xfrm>
            <a:prstGeom prst="rect">
              <a:avLst/>
            </a:prstGeom>
          </p:spPr>
        </p:pic>
        <p:pic>
          <p:nvPicPr>
            <p:cNvPr id="11" name="图片 10" descr="hbsb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26" y="3297"/>
              <a:ext cx="5839" cy="1366"/>
            </a:xfrm>
            <a:prstGeom prst="rect">
              <a:avLst/>
            </a:prstGeom>
          </p:spPr>
        </p:pic>
      </p:grpSp>
      <p:pic>
        <p:nvPicPr>
          <p:cNvPr id="14" name="4.Caribbean Blue(officedoyen.com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41854" y="5600293"/>
            <a:ext cx="195885" cy="195885"/>
          </a:xfrm>
          <a:prstGeom prst="rect">
            <a:avLst/>
          </a:prstGeom>
        </p:spPr>
      </p:pic>
      <p:pic>
        <p:nvPicPr>
          <p:cNvPr id="3" name="图片 2" descr="互邦软件二维码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15" y="5255260"/>
            <a:ext cx="1477645" cy="1477645"/>
          </a:xfrm>
          <a:prstGeom prst="rect">
            <a:avLst/>
          </a:prstGeom>
        </p:spPr>
      </p:pic>
    </p:spTree>
  </p:cSld>
  <p:clrMapOvr>
    <a:masterClrMapping/>
  </p:clrMapOvr>
  <p:transition advClick="0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9" presetClass="entr" presetSubtype="1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0000" numSld="999" showWhenStopped="0">
                <p:cTn id="27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2" grpId="1"/>
      <p:bldP spid="2" grpId="2"/>
      <p:bldP spid="2" grpId="3"/>
      <p:bldP spid="5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859949" y="253812"/>
            <a:ext cx="3597469" cy="339744"/>
          </a:xfrm>
          <a:prstGeom prst="rect">
            <a:avLst/>
          </a:prstGeom>
        </p:spPr>
        <p:txBody>
          <a:bodyPr vert="horz" lIns="65024" tIns="32512" rIns="65024" bIns="3251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sym typeface="Arial" panose="020B0604020202020204" pitchFamily="34" charset="0"/>
              </a:rPr>
              <a:t>软件著作权</a:t>
            </a:r>
            <a:endParaRPr lang="zh-CN" altLang="en-US" sz="2275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Picture 5" descr="IMG_0006">
            <a:extLst>
              <a:ext uri="{FF2B5EF4-FFF2-40B4-BE49-F238E27FC236}">
                <a16:creationId xmlns:a16="http://schemas.microsoft.com/office/drawing/2014/main" id="{25AB8CF5-FAAD-4D28-A744-F1462563F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11"/>
          <a:stretch/>
        </p:blipFill>
        <p:spPr>
          <a:xfrm>
            <a:off x="3887654" y="672541"/>
            <a:ext cx="4416692" cy="6105763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C990F48-FEF3-4020-9AC2-21D9265246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472863"/>
              </p:ext>
            </p:extLst>
          </p:nvPr>
        </p:nvGraphicFramePr>
        <p:xfrm>
          <a:off x="9204587" y="3481431"/>
          <a:ext cx="2263163" cy="3296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8465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859949" y="253812"/>
            <a:ext cx="3597469" cy="339744"/>
          </a:xfrm>
          <a:prstGeom prst="rect">
            <a:avLst/>
          </a:prstGeom>
        </p:spPr>
        <p:txBody>
          <a:bodyPr vert="horz" lIns="65024" tIns="32512" rIns="65024" bIns="3251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sym typeface="Arial" panose="020B0604020202020204" pitchFamily="34" charset="0"/>
              </a:rPr>
              <a:t>软件获奖情况</a:t>
            </a:r>
            <a:endParaRPr lang="en-US" altLang="zh-CN" sz="2400" dirty="0">
              <a:sym typeface="Arial" panose="020B0604020202020204" pitchFamily="34" charset="0"/>
            </a:endParaRPr>
          </a:p>
        </p:txBody>
      </p:sp>
      <p:pic>
        <p:nvPicPr>
          <p:cNvPr id="3" name="图片 -2147482605" descr="创新">
            <a:extLst>
              <a:ext uri="{FF2B5EF4-FFF2-40B4-BE49-F238E27FC236}">
                <a16:creationId xmlns:a16="http://schemas.microsoft.com/office/drawing/2014/main" id="{68E9C283-E63C-461F-9754-6B415DDE7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866346" y="-1260522"/>
            <a:ext cx="5045153" cy="913899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623" descr="创新(1)">
            <a:extLst>
              <a:ext uri="{FF2B5EF4-FFF2-40B4-BE49-F238E27FC236}">
                <a16:creationId xmlns:a16="http://schemas.microsoft.com/office/drawing/2014/main" id="{03BE4256-4971-4E71-BC2D-A4D4A6DE0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73132" y="297930"/>
            <a:ext cx="4572215" cy="828007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75006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859949" y="253812"/>
            <a:ext cx="3597469" cy="339744"/>
          </a:xfrm>
          <a:prstGeom prst="rect">
            <a:avLst/>
          </a:prstGeom>
        </p:spPr>
        <p:txBody>
          <a:bodyPr vert="horz" lIns="65024" tIns="32512" rIns="65024" bIns="3251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/>
              <a:t>质量体系认证</a:t>
            </a:r>
            <a:endParaRPr lang="zh-CN" altLang="en-US" sz="2275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图片 2" descr="2015年职工职业技能大赛装配检验复习题 003">
            <a:extLst>
              <a:ext uri="{FF2B5EF4-FFF2-40B4-BE49-F238E27FC236}">
                <a16:creationId xmlns:a16="http://schemas.microsoft.com/office/drawing/2014/main" id="{67676EF2-C5FF-4B3D-A11A-B84E7AA29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38" b="1768"/>
          <a:stretch/>
        </p:blipFill>
        <p:spPr>
          <a:xfrm>
            <a:off x="3697788" y="1006764"/>
            <a:ext cx="4796423" cy="5505062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91877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859949" y="253812"/>
            <a:ext cx="3597469" cy="339744"/>
          </a:xfrm>
          <a:prstGeom prst="rect">
            <a:avLst/>
          </a:prstGeom>
        </p:spPr>
        <p:txBody>
          <a:bodyPr vert="horz" lIns="65024" tIns="32512" rIns="65024" bIns="3251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/>
              <a:t>技术人才创业基地</a:t>
            </a:r>
            <a:endParaRPr lang="zh-CN" altLang="en-US" sz="2275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17C27E-6E7E-4A68-BA4E-B108EBBAAB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" t="4984" r="9898" b="17171"/>
          <a:stretch/>
        </p:blipFill>
        <p:spPr>
          <a:xfrm>
            <a:off x="1551709" y="1233163"/>
            <a:ext cx="8515927" cy="45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8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859949" y="253812"/>
            <a:ext cx="3597469" cy="339744"/>
          </a:xfrm>
          <a:prstGeom prst="rect">
            <a:avLst/>
          </a:prstGeom>
        </p:spPr>
        <p:txBody>
          <a:bodyPr vert="horz" lIns="65024" tIns="32512" rIns="65024" bIns="3251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en-US" altLang="zh-CN" sz="2400" dirty="0"/>
              <a:t>Oracle</a:t>
            </a:r>
            <a:r>
              <a:rPr lang="zh-CN" altLang="en-US" sz="2400" dirty="0"/>
              <a:t>大学授权培训中心</a:t>
            </a:r>
            <a:endParaRPr lang="zh-CN" altLang="en-US" sz="2275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E22BD4-75E6-46DE-B939-5AA9B23C5A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16431" r="10807" b="18114"/>
          <a:stretch/>
        </p:blipFill>
        <p:spPr>
          <a:xfrm>
            <a:off x="1584036" y="726781"/>
            <a:ext cx="8816110" cy="58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8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EF48AF-DB05-49E2-BEB8-3E50DFE710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7" r="10656" b="1336"/>
          <a:stretch/>
        </p:blipFill>
        <p:spPr>
          <a:xfrm>
            <a:off x="798868" y="750732"/>
            <a:ext cx="2660074" cy="1819285"/>
          </a:xfrm>
          <a:prstGeom prst="rect">
            <a:avLst/>
          </a:prstGeom>
        </p:spPr>
      </p:pic>
      <p:sp>
        <p:nvSpPr>
          <p:cNvPr id="27" name="标题 1"/>
          <p:cNvSpPr txBox="1"/>
          <p:nvPr/>
        </p:nvSpPr>
        <p:spPr>
          <a:xfrm>
            <a:off x="859949" y="253812"/>
            <a:ext cx="3597469" cy="339744"/>
          </a:xfrm>
          <a:prstGeom prst="rect">
            <a:avLst/>
          </a:prstGeom>
        </p:spPr>
        <p:txBody>
          <a:bodyPr vert="horz" lIns="65024" tIns="32512" rIns="65024" bIns="3251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/>
              <a:t>企业技术中心</a:t>
            </a:r>
            <a:endParaRPr lang="zh-CN" altLang="en-US" sz="2275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图片 2" descr="G:\文件图片\企业技术中心.jpg企业技术中心">
            <a:extLst>
              <a:ext uri="{FF2B5EF4-FFF2-40B4-BE49-F238E27FC236}">
                <a16:creationId xmlns:a16="http://schemas.microsoft.com/office/drawing/2014/main" id="{02023118-E1E8-4636-8938-E8B1412E34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13269" y="2030522"/>
            <a:ext cx="8308185" cy="43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0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859949" y="253812"/>
            <a:ext cx="3597469" cy="339744"/>
          </a:xfrm>
          <a:prstGeom prst="rect">
            <a:avLst/>
          </a:prstGeom>
        </p:spPr>
        <p:txBody>
          <a:bodyPr vert="horz" lIns="65024" tIns="32512" rIns="65024" bIns="3251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/>
              <a:t>企业技术中心</a:t>
            </a:r>
            <a:endParaRPr lang="zh-CN" altLang="en-US" sz="2275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13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355" y="-27940"/>
            <a:ext cx="12252960" cy="4919345"/>
          </a:xfrm>
          <a:prstGeom prst="rect">
            <a:avLst/>
          </a:prstGeom>
        </p:spPr>
      </p:pic>
      <p:sp>
        <p:nvSpPr>
          <p:cNvPr id="17" name="横卷形 16"/>
          <p:cNvSpPr/>
          <p:nvPr/>
        </p:nvSpPr>
        <p:spPr>
          <a:xfrm>
            <a:off x="6050280" y="828675"/>
            <a:ext cx="5786120" cy="1075690"/>
          </a:xfrm>
          <a:prstGeom prst="horizontalScrol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累计已生产                  套</a:t>
            </a:r>
            <a:r>
              <a:rPr lang="zh-CN" altLang="en-US" sz="2800">
                <a:sym typeface="+mn-ea"/>
              </a:rPr>
              <a:t>软件产品</a:t>
            </a:r>
            <a:endParaRPr lang="en-US" altLang="zh-CN" sz="2800">
              <a:sym typeface="+mn-ea"/>
            </a:endParaRPr>
          </a:p>
        </p:txBody>
      </p:sp>
      <p:pic>
        <p:nvPicPr>
          <p:cNvPr id="5" name="图片 4" descr="02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80" y="5035550"/>
            <a:ext cx="10735310" cy="2054225"/>
          </a:xfrm>
          <a:prstGeom prst="rect">
            <a:avLst/>
          </a:prstGeom>
        </p:spPr>
      </p:pic>
      <p:pic>
        <p:nvPicPr>
          <p:cNvPr id="6" name="图片 5" descr="02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41" y="2862449"/>
            <a:ext cx="2173373" cy="5854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67673" y="299863"/>
            <a:ext cx="1444792" cy="1052721"/>
            <a:chOff x="383" y="458"/>
            <a:chExt cx="4958" cy="4133"/>
          </a:xfrm>
        </p:grpSpPr>
        <p:pic>
          <p:nvPicPr>
            <p:cNvPr id="10" name="图片 9" descr="logo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" y="458"/>
              <a:ext cx="4182" cy="3533"/>
            </a:xfrm>
            <a:prstGeom prst="rect">
              <a:avLst/>
            </a:prstGeom>
          </p:spPr>
        </p:pic>
        <p:pic>
          <p:nvPicPr>
            <p:cNvPr id="11" name="图片 10" descr="hbsb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" y="3298"/>
              <a:ext cx="4958" cy="1293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0030" y="2579370"/>
            <a:ext cx="3442335" cy="659765"/>
          </a:xfrm>
        </p:spPr>
        <p:txBody>
          <a:bodyPr>
            <a:normAutofit/>
          </a:bodyPr>
          <a:lstStyle/>
          <a:p>
            <a:r>
              <a:rPr lang="zh-CN" altLang="en-US" sz="2000"/>
              <a:t>成长轨迹 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8" name="标题 1"/>
          <p:cNvSpPr>
            <a:spLocks noGrp="1"/>
          </p:cNvSpPr>
          <p:nvPr/>
        </p:nvSpPr>
        <p:spPr>
          <a:xfrm>
            <a:off x="2214245" y="2099945"/>
            <a:ext cx="9280525" cy="847725"/>
          </a:xfrm>
          <a:prstGeom prst="rect">
            <a:avLst/>
          </a:prstGeom>
        </p:spPr>
        <p:txBody>
          <a:bodyPr vert="horz" lIns="28930" tIns="14465" rIns="28930" bIns="1446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50000"/>
              </a:lnSpc>
            </a:pPr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ea"/>
                <a:ea typeface="+mn-ea"/>
              </a:rPr>
              <a:t>2009</a:t>
            </a:r>
            <a:r>
              <a:rPr lang="zh-CN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ea"/>
                <a:ea typeface="+mn-ea"/>
              </a:rPr>
              <a:t>年    </a:t>
            </a:r>
            <a:r>
              <a:rPr lang="zh-CN" altLang="zh-CN" sz="2800">
                <a:latin typeface="+mn-ea"/>
                <a:ea typeface="+mn-ea"/>
              </a:rPr>
              <a:t>  长治市互邦软件创立</a:t>
            </a:r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2234565" y="4288790"/>
            <a:ext cx="11125835" cy="847725"/>
          </a:xfrm>
          <a:prstGeom prst="rect">
            <a:avLst/>
          </a:prstGeom>
        </p:spPr>
        <p:txBody>
          <a:bodyPr vert="horz" lIns="28930" tIns="14465" rIns="28930" bIns="14465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50000"/>
              </a:lnSpc>
            </a:pPr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ea"/>
                <a:ea typeface="+mn-ea"/>
              </a:rPr>
              <a:t>2013年</a:t>
            </a:r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en-US" altLang="zh-CN" sz="2800">
                <a:latin typeface="+mn-ea"/>
                <a:ea typeface="+mn-ea"/>
              </a:rPr>
              <a:t> </a:t>
            </a:r>
            <a:r>
              <a:rPr lang="zh-CN" altLang="en-US" sz="2800">
                <a:latin typeface="+mn-ea"/>
                <a:ea typeface="+mn-ea"/>
              </a:rPr>
              <a:t>     </a:t>
            </a:r>
            <a:r>
              <a:rPr lang="en-US" altLang="zh-CN" sz="2800">
                <a:latin typeface="+mn-ea"/>
                <a:ea typeface="+mn-ea"/>
              </a:rPr>
              <a:t>“第十七届中国国际软件博览会”,获”</a:t>
            </a:r>
            <a:r>
              <a:rPr lang="en-US" altLang="zh-CN" sz="2800">
                <a:solidFill>
                  <a:srgbClr val="FF0000"/>
                </a:solidFill>
                <a:latin typeface="+mn-ea"/>
                <a:ea typeface="+mn-ea"/>
              </a:rPr>
              <a:t>创新奖</a:t>
            </a:r>
            <a:r>
              <a:rPr lang="en-US" altLang="zh-CN" sz="2800">
                <a:latin typeface="+mn-ea"/>
                <a:ea typeface="+mn-ea"/>
              </a:rPr>
              <a:t>”</a:t>
            </a:r>
          </a:p>
        </p:txBody>
      </p:sp>
      <p:sp>
        <p:nvSpPr>
          <p:cNvPr id="13" name="标题 1"/>
          <p:cNvSpPr>
            <a:spLocks noGrp="1"/>
          </p:cNvSpPr>
          <p:nvPr/>
        </p:nvSpPr>
        <p:spPr>
          <a:xfrm>
            <a:off x="2214245" y="2829560"/>
            <a:ext cx="8735695" cy="847725"/>
          </a:xfrm>
          <a:prstGeom prst="rect">
            <a:avLst/>
          </a:prstGeom>
        </p:spPr>
        <p:txBody>
          <a:bodyPr vert="horz" lIns="28930" tIns="14465" rIns="28930" bIns="14465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50000"/>
              </a:lnSpc>
            </a:pP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ea"/>
                <a:ea typeface="+mn-ea"/>
                <a:sym typeface="+mn-ea"/>
              </a:rPr>
              <a:t>2010年</a:t>
            </a:r>
            <a:r>
              <a:rPr lang="en-US" altLang="zh-CN" sz="2800" dirty="0">
                <a:latin typeface="+mn-ea"/>
                <a:ea typeface="+mn-ea"/>
                <a:sym typeface="+mn-ea"/>
              </a:rPr>
              <a:t>           通过</a:t>
            </a:r>
            <a:r>
              <a:rPr lang="en-US" altLang="zh-CN" sz="2800" dirty="0">
                <a:solidFill>
                  <a:srgbClr val="7030A0"/>
                </a:solidFill>
                <a:latin typeface="+mn-ea"/>
                <a:ea typeface="+mn-ea"/>
                <a:sym typeface="+mn-ea"/>
              </a:rPr>
              <a:t>ISO9001</a:t>
            </a:r>
            <a:r>
              <a:rPr lang="en-US" altLang="zh-CN" sz="2800" dirty="0">
                <a:latin typeface="+mn-ea"/>
                <a:ea typeface="+mn-ea"/>
                <a:sym typeface="+mn-ea"/>
              </a:rPr>
              <a:t>质量体系统认定</a:t>
            </a:r>
          </a:p>
        </p:txBody>
      </p:sp>
      <p:sp>
        <p:nvSpPr>
          <p:cNvPr id="14" name="标题 1"/>
          <p:cNvSpPr>
            <a:spLocks noGrp="1"/>
          </p:cNvSpPr>
          <p:nvPr/>
        </p:nvSpPr>
        <p:spPr>
          <a:xfrm>
            <a:off x="2234565" y="3559175"/>
            <a:ext cx="9972040" cy="847725"/>
          </a:xfrm>
          <a:prstGeom prst="rect">
            <a:avLst/>
          </a:prstGeom>
        </p:spPr>
        <p:txBody>
          <a:bodyPr vert="horz" lIns="28930" tIns="14465" rIns="28930" bIns="14465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50000"/>
              </a:lnSpc>
            </a:pPr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ea"/>
                <a:ea typeface="+mn-ea"/>
                <a:sym typeface="+mn-ea"/>
              </a:rPr>
              <a:t>2011年</a:t>
            </a:r>
            <a:r>
              <a:rPr lang="en-US" altLang="zh-CN" sz="2800">
                <a:latin typeface="+mn-ea"/>
                <a:ea typeface="+mn-ea"/>
                <a:sym typeface="+mn-ea"/>
              </a:rPr>
              <a:t>  </a:t>
            </a:r>
            <a:r>
              <a:rPr lang="zh-CN" altLang="zh-CN" sz="2800">
                <a:latin typeface="+mn-ea"/>
                <a:ea typeface="+mn-ea"/>
                <a:sym typeface="+mn-ea"/>
              </a:rPr>
              <a:t>     长治市首批</a:t>
            </a:r>
            <a:r>
              <a:rPr lang="en-US" altLang="zh-CN" sz="2800">
                <a:latin typeface="+mn-ea"/>
                <a:ea typeface="+mn-ea"/>
                <a:sym typeface="+mn-ea"/>
              </a:rPr>
              <a:t>通过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sym typeface="+mn-ea"/>
              </a:rPr>
              <a:t> “</a:t>
            </a:r>
            <a:r>
              <a:rPr lang="en-US" altLang="zh-CN" sz="280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  <a:sym typeface="+mn-ea"/>
              </a:rPr>
              <a:t>双软企业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sym typeface="+mn-ea"/>
              </a:rPr>
              <a:t>”认证</a:t>
            </a:r>
            <a:endParaRPr lang="en-US" altLang="zh-CN" sz="2800">
              <a:latin typeface="+mn-ea"/>
              <a:ea typeface="+mn-ea"/>
              <a:sym typeface="+mn-ea"/>
            </a:endParaRPr>
          </a:p>
        </p:txBody>
      </p:sp>
      <p:sp>
        <p:nvSpPr>
          <p:cNvPr id="15" name="标题 1"/>
          <p:cNvSpPr>
            <a:spLocks noGrp="1"/>
          </p:cNvSpPr>
          <p:nvPr/>
        </p:nvSpPr>
        <p:spPr>
          <a:xfrm>
            <a:off x="2214245" y="5018405"/>
            <a:ext cx="8541385" cy="847725"/>
          </a:xfrm>
          <a:prstGeom prst="rect">
            <a:avLst/>
          </a:prstGeom>
        </p:spPr>
        <p:txBody>
          <a:bodyPr vert="horz" lIns="28930" tIns="14465" rIns="28930" bIns="1446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50000"/>
              </a:lnSpc>
            </a:pPr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ea"/>
                <a:ea typeface="+mn-ea"/>
                <a:sym typeface="+mn-ea"/>
              </a:rPr>
              <a:t>2015年</a:t>
            </a:r>
            <a:r>
              <a:rPr lang="en-US" altLang="zh-CN" sz="2800">
                <a:latin typeface="+mn-ea"/>
                <a:ea typeface="+mn-ea"/>
                <a:sym typeface="+mn-ea"/>
              </a:rPr>
              <a:t>            获“</a:t>
            </a:r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  <a:sym typeface="+mn-ea"/>
              </a:rPr>
              <a:t>高新技术企业</a:t>
            </a:r>
            <a:r>
              <a:rPr lang="en-US" altLang="zh-CN" sz="2800">
                <a:latin typeface="+mn-ea"/>
                <a:ea typeface="+mn-ea"/>
                <a:sym typeface="+mn-ea"/>
              </a:rPr>
              <a:t>”认证</a:t>
            </a:r>
            <a:endParaRPr lang="zh-CN" altLang="zh-CN" sz="2800">
              <a:latin typeface="+mn-ea"/>
              <a:ea typeface="+mn-ea"/>
            </a:endParaRPr>
          </a:p>
        </p:txBody>
      </p:sp>
      <p:sp>
        <p:nvSpPr>
          <p:cNvPr id="16" name="十二角星 15"/>
          <p:cNvSpPr/>
          <p:nvPr/>
        </p:nvSpPr>
        <p:spPr>
          <a:xfrm>
            <a:off x="8402955" y="891540"/>
            <a:ext cx="1458892" cy="974090"/>
          </a:xfrm>
          <a:prstGeom prst="star12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126</a:t>
            </a: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2196465" y="5676265"/>
            <a:ext cx="8541385" cy="847725"/>
          </a:xfrm>
          <a:prstGeom prst="rect">
            <a:avLst/>
          </a:prstGeom>
        </p:spPr>
        <p:txBody>
          <a:bodyPr vert="horz" lIns="28930" tIns="14465" rIns="28930" bIns="1446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50000"/>
              </a:lnSpc>
            </a:pPr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ea"/>
                <a:ea typeface="+mn-ea"/>
                <a:sym typeface="+mn-ea"/>
              </a:rPr>
              <a:t>2017年</a:t>
            </a:r>
            <a:r>
              <a:rPr lang="en-US" altLang="zh-CN" sz="2800">
                <a:latin typeface="+mn-ea"/>
                <a:ea typeface="+mn-ea"/>
                <a:sym typeface="+mn-ea"/>
              </a:rPr>
              <a:t>            获“</a:t>
            </a:r>
            <a:r>
              <a:rPr lang="zh-CN" altLang="en-US" sz="2800">
                <a:latin typeface="+mn-ea"/>
                <a:ea typeface="+mn-ea"/>
                <a:sym typeface="+mn-ea"/>
              </a:rPr>
              <a:t>山西省民营科技企业</a:t>
            </a:r>
            <a:r>
              <a:rPr lang="en-US" altLang="zh-CN" sz="2800">
                <a:latin typeface="+mn-ea"/>
                <a:ea typeface="+mn-ea"/>
                <a:sym typeface="+mn-ea"/>
              </a:rPr>
              <a:t>”</a:t>
            </a:r>
            <a:r>
              <a:rPr lang="zh-CN" altLang="en-US" sz="2800">
                <a:latin typeface="+mn-ea"/>
                <a:ea typeface="+mn-ea"/>
                <a:sym typeface="+mn-ea"/>
              </a:rPr>
              <a:t>称号</a:t>
            </a:r>
          </a:p>
        </p:txBody>
      </p:sp>
    </p:spTree>
  </p:cSld>
  <p:clrMapOvr>
    <a:masterClrMapping/>
  </p:clrMapOvr>
  <p:transition advClick="0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42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42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42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0"/>
                            </p:stCondLst>
                            <p:childTnLst>
                              <p:par>
                                <p:cTn id="60" presetID="42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6000"/>
                            </p:stCondLst>
                            <p:childTnLst>
                              <p:par>
                                <p:cTn id="66" presetID="19" presetClass="entr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" grpId="0"/>
      <p:bldP spid="2" grpId="1"/>
      <p:bldP spid="2" grpId="2"/>
      <p:bldP spid="8" grpId="0"/>
      <p:bldP spid="8" grpId="1"/>
      <p:bldP spid="8" grpId="2"/>
      <p:bldP spid="8" grpId="3"/>
      <p:bldP spid="8" grpId="4"/>
      <p:bldP spid="8" grpId="5"/>
      <p:bldP spid="8" grpId="6"/>
      <p:bldP spid="8" grpId="7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  <p:bldP spid="14" grpId="0"/>
      <p:bldP spid="14" grpId="1"/>
      <p:bldP spid="14" grpId="2"/>
      <p:bldP spid="14" grpId="3"/>
      <p:bldP spid="14" grpId="4"/>
      <p:bldP spid="14" grpId="5"/>
      <p:bldP spid="14" grpId="6"/>
      <p:bldP spid="14" grpId="7"/>
      <p:bldP spid="15" grpId="0"/>
      <p:bldP spid="15" grpId="1"/>
      <p:bldP spid="15" grpId="2"/>
      <p:bldP spid="15" grpId="3"/>
      <p:bldP spid="15" grpId="4"/>
      <p:bldP spid="15" grpId="5"/>
      <p:bldP spid="15" grpId="6"/>
      <p:bldP spid="15" grpId="7"/>
      <p:bldP spid="16" grpId="0" bldLvl="0" animBg="1"/>
      <p:bldP spid="4" grpId="0"/>
      <p:bldP spid="4" grpId="1"/>
      <p:bldP spid="4" grpId="2"/>
      <p:bldP spid="4" grpId="3"/>
      <p:bldP spid="4" grpId="4"/>
      <p:bldP spid="4" grpId="5"/>
      <p:bldP spid="4" grpId="6"/>
      <p:bldP spid="4" grpId="7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859949" y="253812"/>
            <a:ext cx="3597469" cy="339744"/>
          </a:xfrm>
          <a:prstGeom prst="rect">
            <a:avLst/>
          </a:prstGeom>
        </p:spPr>
        <p:txBody>
          <a:bodyPr vert="horz" lIns="65024" tIns="32512" rIns="65024" bIns="3251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/>
              <a:t>营业执照</a:t>
            </a:r>
            <a:endParaRPr lang="zh-CN" altLang="en-US" sz="2275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6" name="图片 15" descr="4 001">
            <a:extLst>
              <a:ext uri="{FF2B5EF4-FFF2-40B4-BE49-F238E27FC236}">
                <a16:creationId xmlns:a16="http://schemas.microsoft.com/office/drawing/2014/main" id="{AFE9C935-0416-4D01-9530-33A60CB2FB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3"/>
          <a:stretch>
            <a:fillRect/>
          </a:stretch>
        </p:blipFill>
        <p:spPr>
          <a:xfrm>
            <a:off x="3741490" y="760536"/>
            <a:ext cx="4114883" cy="5843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859949" y="253812"/>
            <a:ext cx="3597469" cy="339744"/>
          </a:xfrm>
          <a:prstGeom prst="rect">
            <a:avLst/>
          </a:prstGeom>
        </p:spPr>
        <p:txBody>
          <a:bodyPr vert="horz" lIns="65024" tIns="32512" rIns="65024" bIns="3251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/>
              <a:t>高新科技企业</a:t>
            </a:r>
            <a:endParaRPr lang="zh-CN" altLang="en-US" sz="2275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图片 2" descr="高新企业">
            <a:extLst>
              <a:ext uri="{FF2B5EF4-FFF2-40B4-BE49-F238E27FC236}">
                <a16:creationId xmlns:a16="http://schemas.microsoft.com/office/drawing/2014/main" id="{95BF300A-A7C6-4B32-99EF-F79A457E440A}"/>
              </a:ext>
            </a:extLst>
          </p:cNvPr>
          <p:cNvPicPr>
            <a:picLocks noRot="1" noChangeAspect="1"/>
          </p:cNvPicPr>
          <p:nvPr/>
        </p:nvPicPr>
        <p:blipFill rotWithShape="1">
          <a:blip r:embed="rId3"/>
          <a:srcRect l="1067" t="775" r="-1067" b="775"/>
          <a:stretch/>
        </p:blipFill>
        <p:spPr>
          <a:xfrm rot="5400000">
            <a:off x="3247993" y="-1631484"/>
            <a:ext cx="5974327" cy="10750414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13720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859949" y="253812"/>
            <a:ext cx="3597469" cy="339744"/>
          </a:xfrm>
          <a:prstGeom prst="rect">
            <a:avLst/>
          </a:prstGeom>
        </p:spPr>
        <p:txBody>
          <a:bodyPr vert="horz" lIns="65024" tIns="32512" rIns="65024" bIns="3251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sym typeface="Arial" panose="020B0604020202020204" pitchFamily="34" charset="0"/>
              </a:rPr>
              <a:t>软件企业认证</a:t>
            </a:r>
            <a:endParaRPr lang="zh-CN" altLang="en-US" sz="2275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Picture 2" descr="软件企业认定证书（副本）">
            <a:extLst>
              <a:ext uri="{FF2B5EF4-FFF2-40B4-BE49-F238E27FC236}">
                <a16:creationId xmlns:a16="http://schemas.microsoft.com/office/drawing/2014/main" id="{DF0BB509-560F-4C97-83F6-2FB5AE4B5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06" y="874748"/>
            <a:ext cx="7630444" cy="532954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DFBAE5B-7592-4616-BF4C-B143B588B5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74" b="4210"/>
          <a:stretch>
            <a:fillRect/>
          </a:stretch>
        </p:blipFill>
        <p:spPr>
          <a:xfrm>
            <a:off x="4916544" y="1613941"/>
            <a:ext cx="6992012" cy="50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9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859949" y="253812"/>
            <a:ext cx="3597469" cy="339744"/>
          </a:xfrm>
          <a:prstGeom prst="rect">
            <a:avLst/>
          </a:prstGeom>
        </p:spPr>
        <p:txBody>
          <a:bodyPr vert="horz" lIns="65024" tIns="32512" rIns="65024" bIns="3251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/>
              <a:t>软件产品认证</a:t>
            </a:r>
            <a:endParaRPr lang="zh-CN" altLang="en-US" sz="2275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Picture 6" descr="1">
            <a:extLst>
              <a:ext uri="{FF2B5EF4-FFF2-40B4-BE49-F238E27FC236}">
                <a16:creationId xmlns:a16="http://schemas.microsoft.com/office/drawing/2014/main" id="{B0022509-63CA-4DD3-B7E5-8B3B14F32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827575" y="-1182766"/>
            <a:ext cx="4978569" cy="89138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6" descr="1">
            <a:extLst>
              <a:ext uri="{FF2B5EF4-FFF2-40B4-BE49-F238E27FC236}">
                <a16:creationId xmlns:a16="http://schemas.microsoft.com/office/drawing/2014/main" id="{C4DE84A4-219F-47CC-A980-1786E717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73153" y="-88194"/>
            <a:ext cx="4978566" cy="8913822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88636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859949" y="253812"/>
            <a:ext cx="3597469" cy="339744"/>
          </a:xfrm>
          <a:prstGeom prst="rect">
            <a:avLst/>
          </a:prstGeom>
        </p:spPr>
        <p:txBody>
          <a:bodyPr vert="horz" lIns="65024" tIns="32512" rIns="65024" bIns="3251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/>
              <a:t>民营科技企业</a:t>
            </a:r>
            <a:endParaRPr lang="zh-CN" altLang="en-US" sz="2275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图片 3" descr="民营科技企业">
            <a:extLst>
              <a:ext uri="{FF2B5EF4-FFF2-40B4-BE49-F238E27FC236}">
                <a16:creationId xmlns:a16="http://schemas.microsoft.com/office/drawing/2014/main" id="{4D665480-032F-412F-8DF4-62167809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06" t="1382" r="3421" b="346"/>
          <a:stretch>
            <a:fillRect/>
          </a:stretch>
        </p:blipFill>
        <p:spPr>
          <a:xfrm>
            <a:off x="457278" y="688767"/>
            <a:ext cx="10976917" cy="61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4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859949" y="253812"/>
            <a:ext cx="3597469" cy="339744"/>
          </a:xfrm>
          <a:prstGeom prst="rect">
            <a:avLst/>
          </a:prstGeom>
        </p:spPr>
        <p:txBody>
          <a:bodyPr vert="horz" lIns="65024" tIns="32512" rIns="65024" bIns="3251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/>
              <a:t>系统集成证书</a:t>
            </a:r>
            <a:endParaRPr lang="zh-CN" altLang="en-US" sz="2275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图片 4" descr="系统集成资质">
            <a:extLst>
              <a:ext uri="{FF2B5EF4-FFF2-40B4-BE49-F238E27FC236}">
                <a16:creationId xmlns:a16="http://schemas.microsoft.com/office/drawing/2014/main" id="{97A86A55-F0B4-4B87-8DD1-75C69ECA3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49" y="733681"/>
            <a:ext cx="10767193" cy="587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6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859949" y="253812"/>
            <a:ext cx="3597469" cy="339744"/>
          </a:xfrm>
          <a:prstGeom prst="rect">
            <a:avLst/>
          </a:prstGeom>
        </p:spPr>
        <p:txBody>
          <a:bodyPr vert="horz" lIns="65024" tIns="32512" rIns="65024" bIns="3251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/>
              <a:t>四新中小企业</a:t>
            </a:r>
            <a:endParaRPr lang="zh-CN" altLang="en-US" sz="2275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图片 2" descr="四新">
            <a:extLst>
              <a:ext uri="{FF2B5EF4-FFF2-40B4-BE49-F238E27FC236}">
                <a16:creationId xmlns:a16="http://schemas.microsoft.com/office/drawing/2014/main" id="{D281FEB5-8639-463C-ABB8-8ADC947D5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48" y="761645"/>
            <a:ext cx="10809137" cy="569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9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120</Words>
  <Application>Microsoft Office PowerPoint</Application>
  <PresentationFormat>宽屏</PresentationFormat>
  <Paragraphs>41</Paragraphs>
  <Slides>16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宋体</vt:lpstr>
      <vt:lpstr>微软雅黑</vt:lpstr>
      <vt:lpstr>Arial</vt:lpstr>
      <vt:lpstr>Calibri</vt:lpstr>
      <vt:lpstr>Calibri Light</vt:lpstr>
      <vt:lpstr>Office 主题</vt:lpstr>
      <vt:lpstr>长治市互邦软件工程有限公司</vt:lpstr>
      <vt:lpstr>成长轨迹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jdcw@163.com</cp:lastModifiedBy>
  <cp:revision>44</cp:revision>
  <dcterms:created xsi:type="dcterms:W3CDTF">2016-09-26T08:04:00Z</dcterms:created>
  <dcterms:modified xsi:type="dcterms:W3CDTF">2019-08-19T13:10:10Z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